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62" r:id="rId4"/>
    <p:sldId id="271" r:id="rId5"/>
    <p:sldId id="273" r:id="rId6"/>
    <p:sldId id="266" r:id="rId7"/>
    <p:sldId id="285" r:id="rId8"/>
    <p:sldId id="274" r:id="rId9"/>
    <p:sldId id="275" r:id="rId10"/>
    <p:sldId id="276" r:id="rId11"/>
    <p:sldId id="277" r:id="rId12"/>
    <p:sldId id="278" r:id="rId13"/>
    <p:sldId id="284" r:id="rId14"/>
    <p:sldId id="28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2" autoAdjust="0"/>
    <p:restoredTop sz="94660"/>
  </p:normalViewPr>
  <p:slideViewPr>
    <p:cSldViewPr snapToGrid="0">
      <p:cViewPr varScale="1">
        <p:scale>
          <a:sx n="55" d="100"/>
          <a:sy n="55" d="100"/>
        </p:scale>
        <p:origin x="78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311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456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752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58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116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483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396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286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42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14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34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ED1B4-2CE9-4E44-8584-B25A4B48A5D3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99D226-C545-409E-9B7A-EBEAA8261F0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745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DC66A-58A9-4331-A5E2-85F72D06CF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257" y="4525347"/>
            <a:ext cx="6939722" cy="1737360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-US" sz="4200" dirty="0"/>
              <a:t>Applying Predictive Analytics on Overwatch Mouse Settings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966B1D-DB8C-4546-AD46-A3927B5B34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50762" y="4525347"/>
            <a:ext cx="3211288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sz="2200" dirty="0"/>
              <a:t>BDM500 Fall 2022</a:t>
            </a:r>
          </a:p>
          <a:p>
            <a:pPr algn="l"/>
            <a:r>
              <a:rPr lang="en-US" sz="2200" dirty="0"/>
              <a:t>12/8/2022</a:t>
            </a:r>
          </a:p>
          <a:p>
            <a:pPr algn="l"/>
            <a:r>
              <a:rPr lang="en-US" sz="2200" dirty="0"/>
              <a:t>By: Jeff Sit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1BC717-FA32-C780-4C81-7E63605B83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16" r="2" b="2"/>
          <a:stretch/>
        </p:blipFill>
        <p:spPr>
          <a:xfrm>
            <a:off x="6492113" y="10"/>
            <a:ext cx="5699887" cy="4059234"/>
          </a:xfrm>
          <a:custGeom>
            <a:avLst/>
            <a:gdLst/>
            <a:ahLst/>
            <a:cxnLst/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95A8C47-2707-B5B4-B135-04FD9EBE64CA}"/>
              </a:ext>
            </a:extLst>
          </p:cNvPr>
          <p:cNvCxnSpPr>
            <a:cxnSpLocks/>
          </p:cNvCxnSpPr>
          <p:nvPr/>
        </p:nvCxnSpPr>
        <p:spPr>
          <a:xfrm>
            <a:off x="7823200" y="4653578"/>
            <a:ext cx="0" cy="14808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3ADA9B1-F83F-7B35-0572-BABD35B1B7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6033" y="61520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59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9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956A9DED-AF68-D33E-AFEC-9CD51C037E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92C668D-1A2A-9344-769B-F507E916E7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34021" y="61469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892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380"/>
    </mc:Choice>
    <mc:Fallback>
      <p:transition spd="slow" advTm="61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3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0"/>
            <a:ext cx="8157458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4537" y="1839884"/>
            <a:ext cx="8157460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63179" y="-33131"/>
            <a:ext cx="6857999" cy="6923403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D02954-DA17-FBF8-3722-6E2B1C89D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799" y="457200"/>
            <a:ext cx="10566401" cy="59436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2364BC5-4D35-347C-38FD-28A9D05419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2769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662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301"/>
    </mc:Choice>
    <mc:Fallback>
      <p:transition spd="slow" advTm="37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picture containing calendar&#10;&#10;Description automatically generated">
            <a:extLst>
              <a:ext uri="{FF2B5EF4-FFF2-40B4-BE49-F238E27FC236}">
                <a16:creationId xmlns:a16="http://schemas.microsoft.com/office/drawing/2014/main" id="{C1F74BC3-1835-9B82-8A0B-9B6CD7633C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118" y="424690"/>
            <a:ext cx="9856716" cy="4953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49174B6-57F1-2DA0-06A1-129B7D46DCCF}"/>
              </a:ext>
            </a:extLst>
          </p:cNvPr>
          <p:cNvSpPr txBox="1">
            <a:spLocks/>
          </p:cNvSpPr>
          <p:nvPr/>
        </p:nvSpPr>
        <p:spPr>
          <a:xfrm>
            <a:off x="1354015" y="5377690"/>
            <a:ext cx="96688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highlight>
                  <a:srgbClr val="00FFFF"/>
                </a:highlight>
              </a:rPr>
              <a:t>Logistic Regression Visualization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7A5E6A1-65CB-57A6-3F28-7393BBB994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83155" y="60936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333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40"/>
    </mc:Choice>
    <mc:Fallback>
      <p:transition spd="slow" advTm="37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4650" y="637762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2CD72D8-E3C2-317B-D086-46241AC84AE4}"/>
              </a:ext>
            </a:extLst>
          </p:cNvPr>
          <p:cNvSpPr txBox="1">
            <a:spLocks/>
          </p:cNvSpPr>
          <p:nvPr/>
        </p:nvSpPr>
        <p:spPr>
          <a:xfrm>
            <a:off x="839788" y="4509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Metric Evaluation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719A979-EA26-CDC5-E92A-6B0F4861D469}"/>
              </a:ext>
            </a:extLst>
          </p:cNvPr>
          <p:cNvSpPr txBox="1">
            <a:spLocks/>
          </p:cNvSpPr>
          <p:nvPr/>
        </p:nvSpPr>
        <p:spPr>
          <a:xfrm>
            <a:off x="839788" y="1766963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Classification report</a:t>
            </a:r>
          </a:p>
        </p:txBody>
      </p:sp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4996A61D-DB69-4F5E-F109-2DED0B29D4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788" y="3092526"/>
            <a:ext cx="5157787" cy="2084311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EC0E0AB-8A3A-3490-EA99-95191F798441}"/>
              </a:ext>
            </a:extLst>
          </p:cNvPr>
          <p:cNvSpPr txBox="1">
            <a:spLocks/>
          </p:cNvSpPr>
          <p:nvPr/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         Stats model summary</a:t>
            </a:r>
          </a:p>
        </p:txBody>
      </p:sp>
      <p:pic>
        <p:nvPicPr>
          <p:cNvPr id="9" name="Content Placeholder 9">
            <a:extLst>
              <a:ext uri="{FF2B5EF4-FFF2-40B4-BE49-F238E27FC236}">
                <a16:creationId xmlns:a16="http://schemas.microsoft.com/office/drawing/2014/main" id="{316E6E5B-DCC7-EBF6-F901-029036392A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3360" y="2505075"/>
            <a:ext cx="3327870" cy="346071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6FB5C37-0C32-FF72-01B5-BAFFB86D6F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1410" y="475837"/>
            <a:ext cx="723900" cy="323850"/>
          </a:xfrm>
          <a:prstGeom prst="rect">
            <a:avLst/>
          </a:prstGeom>
        </p:spPr>
      </p:pic>
      <p:pic>
        <p:nvPicPr>
          <p:cNvPr id="1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8E34D2A-541A-0C1B-D312-9EC11DF6E9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99104" y="61956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147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88"/>
    </mc:Choice>
    <mc:Fallback>
      <p:transition spd="slow" advTm="563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38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B02B0E-27F7-540A-C189-4763EDCBB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Overall Findings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FB35B-4FC2-4405-710C-79ADC86BF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No such thing as “best mouse settings”, use what is comfortable and get accustomed to it</a:t>
            </a:r>
          </a:p>
          <a:p>
            <a:pPr>
              <a:spcAft>
                <a:spcPts val="600"/>
              </a:spcAft>
            </a:pPr>
            <a:r>
              <a:rPr lang="en-US" dirty="0"/>
              <a:t>Role cannot be accurately predicted based on any combination of variables using this logistic regression model</a:t>
            </a:r>
          </a:p>
          <a:p>
            <a:pPr lvl="1">
              <a:spcAft>
                <a:spcPts val="600"/>
              </a:spcAft>
            </a:pPr>
            <a:r>
              <a:rPr lang="en-US" dirty="0">
                <a:sym typeface="Wingdings" panose="05000000000000000000" pitchFamily="2" charset="2"/>
              </a:rPr>
              <a:t>Not enough data in dataset  large </a:t>
            </a:r>
            <a:r>
              <a:rPr lang="en-US" dirty="0"/>
              <a:t>reason this model fails </a:t>
            </a:r>
          </a:p>
          <a:p>
            <a:pPr>
              <a:spcAft>
                <a:spcPts val="600"/>
              </a:spcAft>
            </a:pPr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18CC05C-CD79-2943-6DFF-0C32F15E8D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19402" y="61574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462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614"/>
    </mc:Choice>
    <mc:Fallback>
      <p:transition spd="slow" advTm="90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FBB0CD-BDA1-588F-2E6F-4FC592D16A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4586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048B694-7850-7203-D6BF-7FC270FDD7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18277" y="61150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15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551FF-A6A9-4379-9047-91FC6D510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Looking at the data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B3F34F-E5CA-EA3B-92DF-BA6D77D9D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238" y="1667017"/>
            <a:ext cx="7608304" cy="359492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BC806F1-4676-D4B9-9AEF-E17A24CB41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2733" y="59598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90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3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bulb idea concept">
            <a:extLst>
              <a:ext uri="{FF2B5EF4-FFF2-40B4-BE49-F238E27FC236}">
                <a16:creationId xmlns:a16="http://schemas.microsoft.com/office/drawing/2014/main" id="{F6F8D613-D9A2-4A5C-99B2-B008D61BDC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FB2590-5107-2D45-B71D-55CF3BFAA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401" y="1380068"/>
            <a:ext cx="8574622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dirty="0"/>
              <a:t>Business Questions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08D3636-3A63-8CCF-223A-2C7BFB3550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30354" y="60784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967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5"/>
    </mc:Choice>
    <mc:Fallback xmlns="">
      <p:transition spd="slow" advTm="27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25" descr="Graph on document with pen">
            <a:extLst>
              <a:ext uri="{FF2B5EF4-FFF2-40B4-BE49-F238E27FC236}">
                <a16:creationId xmlns:a16="http://schemas.microsoft.com/office/drawing/2014/main" id="{BE85AB03-2832-46E8-AECF-E8A29DE620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t="1405" r="-1" b="14304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A37EE6-E6C9-9741-91E5-A7FC866E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b="1" dirty="0">
                <a:solidFill>
                  <a:srgbClr val="FFFFFF"/>
                </a:solidFill>
              </a:rPr>
              <a:t>What are the best mouse settings to use in Overwatch? If there is no best, why not?</a:t>
            </a:r>
            <a:endParaRPr lang="en-US" sz="5600" dirty="0">
              <a:solidFill>
                <a:srgbClr val="FFFFFF"/>
              </a:solidFill>
            </a:endParaRPr>
          </a:p>
        </p:txBody>
      </p:sp>
      <p:sp>
        <p:nvSpPr>
          <p:cNvPr id="5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72C6DD2-DE53-FB9C-2F01-E326AB0A12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23547" y="60901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887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893"/>
    </mc:Choice>
    <mc:Fallback xmlns="">
      <p:transition spd="slow" advTm="3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1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813BE6F-3553-EA50-0544-631C48ACF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1145431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What is the relationship between Role and cmPer360? Can either be predicted based on the other?</a:t>
            </a:r>
          </a:p>
        </p:txBody>
      </p:sp>
      <p:pic>
        <p:nvPicPr>
          <p:cNvPr id="17" name="Picture 16" descr="Colourful pins linked with threads">
            <a:extLst>
              <a:ext uri="{FF2B5EF4-FFF2-40B4-BE49-F238E27FC236}">
                <a16:creationId xmlns:a16="http://schemas.microsoft.com/office/drawing/2014/main" id="{18FA613D-1702-A814-D199-ED41D8C312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667" r="13632"/>
          <a:stretch/>
        </p:blipFill>
        <p:spPr>
          <a:xfrm>
            <a:off x="5310177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C6B1E23-CB07-2EF8-4C8B-376913523A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79352" y="61252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100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04"/>
    </mc:Choice>
    <mc:Fallback xmlns="">
      <p:transition spd="slow" advTm="7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6F1F2C8-798B-4CCE-A851-94AFAF350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7551FF-A6A9-4379-9047-91FC6D510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908" y="1220919"/>
            <a:ext cx="5425781" cy="89976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Potential issues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55E9CD0-04B0-4A3C-B291-AD913379C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DD8BF3B-6066-418C-8D1A-75C5E396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Block Arc 28">
            <a:extLst>
              <a:ext uri="{FF2B5EF4-FFF2-40B4-BE49-F238E27FC236}">
                <a16:creationId xmlns:a16="http://schemas.microsoft.com/office/drawing/2014/main" id="{80BC66F9-7A74-4286-AD22-1174052CC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02394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8142CC3-2B5C-48E6-9DF0-6C8ACBAF2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2D303B-3DD0-4319-9EAD-361847FE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6A89C79-8EF3-4AF9-B3D9-59A883F41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EFE5CE34-4543-42E5-B82C-1F3D12422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72AF41FE-63D7-4695-81D2-66D2510E4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566A2-EE55-8427-901A-DAD4DB874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0908" y="2348875"/>
            <a:ext cx="5850401" cy="370709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Not enough information, especially when split into train/test sets (only 148 rows!)</a:t>
            </a:r>
          </a:p>
          <a:p>
            <a:pPr>
              <a:spcAft>
                <a:spcPts val="600"/>
              </a:spcAft>
            </a:pPr>
            <a:r>
              <a:rPr lang="en-US" dirty="0"/>
              <a:t>Some players may prioritize comfort over all else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Might use an older, heavier, technologically and physically inferior mouse because of a comfortable shape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E613ECE-9DA1-D271-2536-17F1A13D5E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31719" y="61985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90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oy cars lined up in a row on floor">
            <a:extLst>
              <a:ext uri="{FF2B5EF4-FFF2-40B4-BE49-F238E27FC236}">
                <a16:creationId xmlns:a16="http://schemas.microsoft.com/office/drawing/2014/main" id="{3C854C61-2AF4-4CDB-B198-A9ED8EE283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947BA39-7BED-F36A-AC82-D4FDF3CA1F6C}"/>
              </a:ext>
            </a:extLst>
          </p:cNvPr>
          <p:cNvSpPr txBox="1">
            <a:spLocks/>
          </p:cNvSpPr>
          <p:nvPr/>
        </p:nvSpPr>
        <p:spPr>
          <a:xfrm>
            <a:off x="1524000" y="0"/>
            <a:ext cx="9144000" cy="3063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600" b="1" dirty="0"/>
              <a:t>Data Preprocessing, Visualizations, &amp; Models</a:t>
            </a:r>
            <a:endParaRPr lang="en-US" sz="5600" dirty="0"/>
          </a:p>
        </p:txBody>
      </p: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171F6F2-F67B-B8E3-BB0A-EB4A3DCB32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00692" y="60784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77"/>
    </mc:Choice>
    <mc:Fallback xmlns="">
      <p:transition spd="slow" advTm="19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9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1D2B9638-1AC9-B413-463C-949BA3BF1A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9" b="1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7104906-C2EC-E457-E90F-577ED8F682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18277" y="621453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095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7177"/>
    </mc:Choice>
    <mc:Fallback>
      <p:transition spd="slow" advTm="57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6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551</TotalTime>
  <Words>169</Words>
  <Application>Microsoft Office PowerPoint</Application>
  <PresentationFormat>Widescreen</PresentationFormat>
  <Paragraphs>21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Applying Predictive Analytics on Overwatch Mouse Settings dataset</vt:lpstr>
      <vt:lpstr>PowerPoint Presentation</vt:lpstr>
      <vt:lpstr>Looking at the data</vt:lpstr>
      <vt:lpstr>Business Questions</vt:lpstr>
      <vt:lpstr>What are the best mouse settings to use in Overwatch? If there is no best, why not?</vt:lpstr>
      <vt:lpstr>What is the relationship between Role and cmPer360? Can either be predicted based on the other?</vt:lpstr>
      <vt:lpstr>Potential issues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Overall Findings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NoSQL Case Study</dc:title>
  <dc:creator>Jeff Sit</dc:creator>
  <cp:lastModifiedBy>Jeff Sit</cp:lastModifiedBy>
  <cp:revision>112</cp:revision>
  <dcterms:created xsi:type="dcterms:W3CDTF">2021-09-17T15:03:18Z</dcterms:created>
  <dcterms:modified xsi:type="dcterms:W3CDTF">2022-12-10T04:14:23Z</dcterms:modified>
</cp:coreProperties>
</file>

<file path=docProps/thumbnail.jpeg>
</file>